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10691813" cy="7559675"/>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9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85497" autoAdjust="0"/>
  </p:normalViewPr>
  <p:slideViewPr>
    <p:cSldViewPr snapToGrid="0">
      <p:cViewPr>
        <p:scale>
          <a:sx n="90" d="100"/>
          <a:sy n="90" d="100"/>
        </p:scale>
        <p:origin x="-1092" y="-72"/>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0E0CB2EB-D823-4A5B-951B-67367F573828}" type="datetimeFigureOut">
              <a:rPr lang="ru-RU" smtClean="0"/>
              <a:t>24.12.2021</a:t>
            </a:fld>
            <a:endParaRPr lang="ru-RU"/>
          </a:p>
        </p:txBody>
      </p:sp>
      <p:sp>
        <p:nvSpPr>
          <p:cNvPr id="4" name="Образ слайда 3"/>
          <p:cNvSpPr>
            <a:spLocks noGrp="1" noRot="1" noChangeAspect="1"/>
          </p:cNvSpPr>
          <p:nvPr>
            <p:ph type="sldImg" idx="2"/>
          </p:nvPr>
        </p:nvSpPr>
        <p:spPr>
          <a:xfrm>
            <a:off x="2935288" y="857250"/>
            <a:ext cx="3273425" cy="23145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2FC2B879-D127-4161-AEA7-9F5D461F2640}" type="slidenum">
              <a:rPr lang="ru-RU" smtClean="0"/>
              <a:t>‹#›</a:t>
            </a:fld>
            <a:endParaRPr lang="ru-RU"/>
          </a:p>
        </p:txBody>
      </p:sp>
    </p:spTree>
    <p:extLst>
      <p:ext uri="{BB962C8B-B14F-4D97-AF65-F5344CB8AC3E}">
        <p14:creationId xmlns:p14="http://schemas.microsoft.com/office/powerpoint/2010/main" val="4245250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FC2B879-D127-4161-AEA7-9F5D461F2640}" type="slidenum">
              <a:rPr lang="ru-RU" smtClean="0"/>
              <a:t>1</a:t>
            </a:fld>
            <a:endParaRPr lang="ru-RU"/>
          </a:p>
        </p:txBody>
      </p:sp>
    </p:spTree>
    <p:extLst>
      <p:ext uri="{BB962C8B-B14F-4D97-AF65-F5344CB8AC3E}">
        <p14:creationId xmlns:p14="http://schemas.microsoft.com/office/powerpoint/2010/main" val="2846231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FC2B879-D127-4161-AEA7-9F5D461F2640}" type="slidenum">
              <a:rPr lang="ru-RU" smtClean="0"/>
              <a:t>2</a:t>
            </a:fld>
            <a:endParaRPr lang="ru-RU"/>
          </a:p>
        </p:txBody>
      </p:sp>
    </p:spTree>
    <p:extLst>
      <p:ext uri="{BB962C8B-B14F-4D97-AF65-F5344CB8AC3E}">
        <p14:creationId xmlns:p14="http://schemas.microsoft.com/office/powerpoint/2010/main" val="3595946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ru-RU"/>
              <a:t>Образец заголовка</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DF3811F-DDE8-40CF-88AF-B29BC6D1D5C1}" type="datetimeFigureOut">
              <a:rPr lang="ru-RU" smtClean="0"/>
              <a:t>24.12.2021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1905372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DF3811F-DDE8-40CF-88AF-B29BC6D1D5C1}" type="datetimeFigureOut">
              <a:rPr lang="ru-RU" smtClean="0"/>
              <a:t>24.12.2021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2689492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DF3811F-DDE8-40CF-88AF-B29BC6D1D5C1}" type="datetimeFigureOut">
              <a:rPr lang="ru-RU" smtClean="0"/>
              <a:t>24.12.2021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31667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DF3811F-DDE8-40CF-88AF-B29BC6D1D5C1}" type="datetimeFigureOut">
              <a:rPr lang="ru-RU" smtClean="0"/>
              <a:t>24.12.2021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186671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ru-RU"/>
              <a:t>Образец заголовка</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DF3811F-DDE8-40CF-88AF-B29BC6D1D5C1}" type="datetimeFigureOut">
              <a:rPr lang="ru-RU" smtClean="0"/>
              <a:t>24.12.2021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177290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DF3811F-DDE8-40CF-88AF-B29BC6D1D5C1}" type="datetimeFigureOut">
              <a:rPr lang="ru-RU" smtClean="0"/>
              <a:t>24.12.2021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337176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4" name="Content Placeholder 3"/>
          <p:cNvSpPr>
            <a:spLocks noGrp="1"/>
          </p:cNvSpPr>
          <p:nvPr>
            <p:ph sz="half" idx="2"/>
          </p:nvPr>
        </p:nvSpPr>
        <p:spPr>
          <a:xfrm>
            <a:off x="736456" y="2761381"/>
            <a:ext cx="4523137"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6" name="Content Placeholder 5"/>
          <p:cNvSpPr>
            <a:spLocks noGrp="1"/>
          </p:cNvSpPr>
          <p:nvPr>
            <p:ph sz="quarter" idx="4"/>
          </p:nvPr>
        </p:nvSpPr>
        <p:spPr>
          <a:xfrm>
            <a:off x="5412731" y="2761381"/>
            <a:ext cx="4545413"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DF3811F-DDE8-40CF-88AF-B29BC6D1D5C1}" type="datetimeFigureOut">
              <a:rPr lang="ru-RU" smtClean="0"/>
              <a:t>24.12.2021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2322592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DF3811F-DDE8-40CF-88AF-B29BC6D1D5C1}" type="datetimeFigureOut">
              <a:rPr lang="ru-RU" smtClean="0"/>
              <a:t>24.12.2021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3605921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3811F-DDE8-40CF-88AF-B29BC6D1D5C1}" type="datetimeFigureOut">
              <a:rPr lang="ru-RU" smtClean="0"/>
              <a:t>24.12.2021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20482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ru-RU"/>
              <a:t>Образец заголовка</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DF3811F-DDE8-40CF-88AF-B29BC6D1D5C1}" type="datetimeFigureOut">
              <a:rPr lang="ru-RU" smtClean="0"/>
              <a:t>24.12.2021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341192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ru-RU"/>
              <a:t>Образец заголовка</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ru-RU"/>
              <a:t>Вставка рисунка</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DF3811F-DDE8-40CF-88AF-B29BC6D1D5C1}" type="datetimeFigureOut">
              <a:rPr lang="ru-RU" smtClean="0"/>
              <a:t>24.12.2021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DDB37B-90D9-4F53-A2E7-533D1CD667CE}" type="slidenum">
              <a:rPr lang="ru-RU" smtClean="0"/>
              <a:t>‹#›</a:t>
            </a:fld>
            <a:endParaRPr lang="ru-RU"/>
          </a:p>
        </p:txBody>
      </p:sp>
    </p:spTree>
    <p:extLst>
      <p:ext uri="{BB962C8B-B14F-4D97-AF65-F5344CB8AC3E}">
        <p14:creationId xmlns:p14="http://schemas.microsoft.com/office/powerpoint/2010/main" val="173584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DF3811F-DDE8-40CF-88AF-B29BC6D1D5C1}" type="datetimeFigureOut">
              <a:rPr lang="ru-RU" smtClean="0"/>
              <a:t>24.12.2021</a:t>
            </a:fld>
            <a:endParaRPr lang="ru-RU"/>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FDDDB37B-90D9-4F53-A2E7-533D1CD667CE}" type="slidenum">
              <a:rPr lang="ru-RU" smtClean="0"/>
              <a:t>‹#›</a:t>
            </a:fld>
            <a:endParaRPr lang="ru-RU"/>
          </a:p>
        </p:txBody>
      </p:sp>
    </p:spTree>
    <p:extLst>
      <p:ext uri="{BB962C8B-B14F-4D97-AF65-F5344CB8AC3E}">
        <p14:creationId xmlns:p14="http://schemas.microsoft.com/office/powerpoint/2010/main" val="29318073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2495" y="181442"/>
            <a:ext cx="3238543"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6">
                  <a:lumMod val="50000"/>
                </a:schemeClr>
              </a:solidFill>
            </a:endParaRPr>
          </a:p>
        </p:txBody>
      </p:sp>
      <p:sp>
        <p:nvSpPr>
          <p:cNvPr id="5" name="Прямоугольник 4"/>
          <p:cNvSpPr/>
          <p:nvPr/>
        </p:nvSpPr>
        <p:spPr>
          <a:xfrm>
            <a:off x="3717513" y="181442"/>
            <a:ext cx="3240000"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7233988" y="181442"/>
            <a:ext cx="3240000"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6" name="Picture 2" descr="https://stavradm.ru/images/prok.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9041" y="338865"/>
            <a:ext cx="2049889" cy="2183132"/>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360590" y="2595850"/>
            <a:ext cx="3071191" cy="1578124"/>
          </a:xfrm>
          <a:prstGeom prst="rect">
            <a:avLst/>
          </a:prstGeom>
        </p:spPr>
        <p:txBody>
          <a:bodyPr wrap="square">
            <a:spAutoFit/>
          </a:bodyPr>
          <a:lstStyle/>
          <a:p>
            <a:pPr algn="ctr">
              <a:lnSpc>
                <a:spcPct val="107000"/>
              </a:lnSpc>
              <a:spcAft>
                <a:spcPts val="800"/>
              </a:spcAft>
            </a:pPr>
            <a:r>
              <a:rPr lang="ru-RU" sz="2100" dirty="0" smtClean="0">
                <a:solidFill>
                  <a:schemeClr val="accent6">
                    <a:lumMod val="50000"/>
                  </a:schemeClr>
                </a:solidFill>
                <a:effectLst/>
                <a:latin typeface="Franklin Gothic Demi" panose="020B0703020102020204" pitchFamily="34" charset="0"/>
                <a:ea typeface="Calibri" panose="020F0502020204030204" pitchFamily="34" charset="0"/>
                <a:cs typeface="Times New Roman" panose="02020603050405020304" pitchFamily="18" charset="0"/>
              </a:rPr>
              <a:t>Памятка</a:t>
            </a:r>
          </a:p>
          <a:p>
            <a:pPr algn="ctr">
              <a:lnSpc>
                <a:spcPct val="107000"/>
              </a:lnSpc>
              <a:spcAft>
                <a:spcPts val="800"/>
              </a:spcAft>
            </a:pPr>
            <a:r>
              <a:rPr lang="ru-RU" sz="2100" dirty="0" smtClean="0">
                <a:solidFill>
                  <a:schemeClr val="accent6">
                    <a:lumMod val="50000"/>
                  </a:schemeClr>
                </a:solidFill>
                <a:effectLst/>
                <a:latin typeface="Franklin Gothic Demi" panose="020B0703020102020204" pitchFamily="34" charset="0"/>
                <a:ea typeface="Calibri" panose="020F0502020204030204" pitchFamily="34" charset="0"/>
                <a:cs typeface="Times New Roman" panose="02020603050405020304" pitchFamily="18" charset="0"/>
              </a:rPr>
              <a:t> о порядке проведения контрольных мероприятий</a:t>
            </a:r>
            <a:endParaRPr lang="ru-RU" sz="2100" dirty="0">
              <a:solidFill>
                <a:schemeClr val="accent6">
                  <a:lumMod val="50000"/>
                </a:schemeClr>
              </a:solidFill>
              <a:effectLst/>
              <a:latin typeface="Franklin Gothic Demi" panose="020B070302010202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318389" y="4265862"/>
            <a:ext cx="3155594" cy="2958887"/>
          </a:xfrm>
          <a:prstGeom prst="rect">
            <a:avLst/>
          </a:prstGeom>
        </p:spPr>
        <p:txBody>
          <a:bodyPr wrap="square">
            <a:spAutoFit/>
          </a:bodyPr>
          <a:lstStyle/>
          <a:p>
            <a:pPr algn="ctr">
              <a:lnSpc>
                <a:spcPct val="107000"/>
              </a:lnSpc>
              <a:spcAft>
                <a:spcPts val="800"/>
              </a:spcAft>
            </a:pP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Волжская межрегиональная </a:t>
            </a:r>
          </a:p>
          <a:p>
            <a:pPr algn="ctr">
              <a:lnSpc>
                <a:spcPct val="107000"/>
              </a:lnSpc>
              <a:spcAft>
                <a:spcPts val="800"/>
              </a:spcAft>
            </a:pP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природоохранная прокуратура </a:t>
            </a:r>
          </a:p>
          <a:p>
            <a:pPr algn="ctr">
              <a:lnSpc>
                <a:spcPct val="107000"/>
              </a:lnSpc>
              <a:spcAft>
                <a:spcPts val="800"/>
              </a:spcAft>
            </a:pPr>
            <a:r>
              <a:rPr lang="ru-RU" sz="120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Костромская </a:t>
            </a:r>
            <a:r>
              <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межрайонная </a:t>
            </a:r>
          </a:p>
          <a:p>
            <a:pPr algn="ctr">
              <a:lnSpc>
                <a:spcPct val="107000"/>
              </a:lnSpc>
              <a:spcAft>
                <a:spcPts val="800"/>
              </a:spcAft>
            </a:pPr>
            <a:r>
              <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природоохранная прокуратура</a:t>
            </a:r>
          </a:p>
          <a:p>
            <a:pPr algn="ctr">
              <a:lnSpc>
                <a:spcPct val="107000"/>
              </a:lnSpc>
              <a:spcAft>
                <a:spcPts val="800"/>
              </a:spcAft>
            </a:pP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156000</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г. Кострома, </a:t>
            </a:r>
          </a:p>
          <a:p>
            <a:pPr algn="ctr">
              <a:lnSpc>
                <a:spcPct val="107000"/>
              </a:lnSpc>
              <a:spcAft>
                <a:spcPts val="800"/>
              </a:spcAft>
            </a:pP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переулок </a:t>
            </a:r>
            <a:r>
              <a:rPr lang="ru-RU" sz="1200" dirty="0" err="1">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Кадыевский</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д. 4</a:t>
            </a:r>
          </a:p>
          <a:p>
            <a:pPr algn="ctr">
              <a:lnSpc>
                <a:spcPct val="107000"/>
              </a:lnSpc>
              <a:spcAft>
                <a:spcPts val="800"/>
              </a:spcAft>
            </a:pP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т./ф.: 8 (4942) 37-14-01, 37-14-03</a:t>
            </a:r>
          </a:p>
          <a:p>
            <a:pPr algn="ctr">
              <a:lnSpc>
                <a:spcPct val="107000"/>
              </a:lnSpc>
              <a:spcAft>
                <a:spcPts val="800"/>
              </a:spcAft>
            </a:pPr>
            <a:r>
              <a:rPr lang="ru-RU" sz="1200" i="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kmpp44@yandex.ru</a:t>
            </a:r>
          </a:p>
          <a:p>
            <a:pPr algn="ctr">
              <a:lnSpc>
                <a:spcPct val="107000"/>
              </a:lnSpc>
              <a:spcAft>
                <a:spcPts val="800"/>
              </a:spcAft>
            </a:pPr>
            <a:endParaRPr lang="ru-RU" sz="11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algn="ctr">
              <a:lnSpc>
                <a:spcPct val="107000"/>
              </a:lnSpc>
              <a:spcAft>
                <a:spcPts val="800"/>
              </a:spcAft>
            </a:pPr>
            <a:r>
              <a:rPr lang="ru-RU" sz="11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2021 г.</a:t>
            </a:r>
            <a:endParaRPr lang="ru-RU" sz="11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p:txBody>
      </p:sp>
      <p:sp>
        <p:nvSpPr>
          <p:cNvPr id="7" name="Прямоугольник 6"/>
          <p:cNvSpPr/>
          <p:nvPr/>
        </p:nvSpPr>
        <p:spPr>
          <a:xfrm>
            <a:off x="202496" y="181442"/>
            <a:ext cx="3238542" cy="7122847"/>
          </a:xfrm>
          <a:prstGeom prst="rect">
            <a:avLst/>
          </a:prstGeom>
        </p:spPr>
        <p:txBody>
          <a:bodyPr wrap="square">
            <a:spAutoFit/>
          </a:bodyPr>
          <a:lstStyle/>
          <a:p>
            <a:pPr indent="342900" algn="just">
              <a:lnSpc>
                <a:spcPct val="107000"/>
              </a:lnSpc>
            </a:pPr>
            <a:r>
              <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Оформление результатов </a:t>
            </a:r>
            <a:r>
              <a:rPr lang="ru-RU" sz="1150" b="1"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КНМ</a:t>
            </a:r>
          </a:p>
          <a:p>
            <a:pPr indent="342900" algn="just">
              <a:lnSpc>
                <a:spcPct val="107000"/>
              </a:lnSpc>
            </a:pPr>
            <a:endParaRPr lang="ru-RU" sz="1150" b="1"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ct val="107000"/>
              </a:lnSpc>
            </a:pP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По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окончании проведения КНМ, предусматривающего взаимодействие с контролируемым лицом, составляется акт. </a:t>
            </a:r>
          </a:p>
          <a:p>
            <a:pPr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 случае, если по результатам мероприятия выявлено нарушение обязательных требований, в акте указывается какое именно обязательное требование нарушено, каким нормативным правовым актом установлено. В случае устранения нарушения до окончания проведения КНМ в акте указывается факт его устранения. </a:t>
            </a:r>
          </a:p>
          <a:p>
            <a:pPr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Документы, иные материалы, являющиеся доказательствами нарушения обязательных требований, должны быть приобщены к акту. Заполненные при проведении контрольного (надзорного) мероприятия проверочные листы должны быть приобщены к акту.</a:t>
            </a:r>
          </a:p>
          <a:p>
            <a:pPr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Оформление акта производится на месте проведения контрольного (надзорного) мероприятия в день окончания проведения такого мероприятия</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p>
          <a:p>
            <a:pPr indent="342900" algn="just">
              <a:lnSpc>
                <a:spcPct val="107000"/>
              </a:lnSpc>
            </a:pPr>
            <a:endPar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ct val="107000"/>
              </a:lnSpc>
            </a:pPr>
            <a:r>
              <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Ознакомление с </a:t>
            </a:r>
            <a:r>
              <a:rPr lang="ru-RU" sz="1150" b="1"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результатами</a:t>
            </a:r>
          </a:p>
          <a:p>
            <a:pPr indent="342900" algn="just">
              <a:lnSpc>
                <a:spcPct val="107000"/>
              </a:lnSpc>
            </a:pPr>
            <a:endPar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Контролируемое лицо </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или его представитель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вправе знакомится с содержанием акта на месте проведения КНМ.</a:t>
            </a:r>
          </a:p>
          <a:p>
            <a:pPr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Контролируемое лицо подписывает акт. При отказе или невозможности подписания акта в нем делается соответствующая отметка.</a:t>
            </a:r>
          </a:p>
          <a:p>
            <a:pPr indent="342900" algn="just">
              <a:lnSpc>
                <a:spcPct val="107000"/>
              </a:lnSpc>
              <a:spcAft>
                <a:spcPts val="800"/>
              </a:spcAft>
            </a:pPr>
            <a:endParaRPr lang="ru-RU" sz="1300" dirty="0">
              <a:effectLst/>
              <a:latin typeface="Franklin Gothic Demi" panose="020B070302010202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3717513" y="181443"/>
            <a:ext cx="3240000" cy="7287508"/>
          </a:xfrm>
          <a:prstGeom prst="rect">
            <a:avLst/>
          </a:prstGeom>
          <a:noFill/>
        </p:spPr>
        <p:txBody>
          <a:bodyPr wrap="square" rtlCol="0">
            <a:spAutoFit/>
          </a:bodyPr>
          <a:lstStyle/>
          <a:p>
            <a:pPr indent="342900" algn="just">
              <a:lnSpc>
                <a:spcPct val="107000"/>
              </a:lnSpc>
              <a:spcAft>
                <a:spcPts val="0"/>
              </a:spcAft>
            </a:pPr>
            <a:r>
              <a:rPr lang="ru-RU" sz="1150" b="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Возражения в отношении акта контрольного (надзорного) мероприятия</a:t>
            </a:r>
          </a:p>
          <a:p>
            <a:pPr indent="342900" algn="just">
              <a:lnSpc>
                <a:spcPct val="107000"/>
              </a:lnSpc>
              <a:spcAft>
                <a:spcPts val="0"/>
              </a:spcAft>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 случае несогласия с фактами и выводами, изложенными в акте Вы вправе </a:t>
            </a:r>
            <a:r>
              <a:rPr lang="ru-RU" sz="115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направить </a:t>
            </a:r>
            <a:r>
              <a:rPr lang="ru-RU" sz="115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жалобу</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Постановлением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Правительства РФ от </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28.04.2021 №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663 утвержден перечень видов федерального государственного контроля (надзора), в отношении которых обязательный досудебный порядок рассмотрения </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жалоб применяется с 1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июля 2021 года. В перечне содержатся 62 вида наиболее распространенных видов государственного контроля (надзора).</a:t>
            </a:r>
          </a:p>
          <a:p>
            <a:pPr indent="342900" algn="just">
              <a:lnSpc>
                <a:spcPct val="107000"/>
              </a:lnSpc>
              <a:spcAft>
                <a:spcPts val="0"/>
              </a:spcAft>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Подать жалобу на решения контрольно-надзорных органов и их должностных лиц в досудебном порядке можно с использованием </a:t>
            </a:r>
            <a:r>
              <a:rPr lang="ru-RU" sz="115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Единого портала государственных и муниципальных услуг через специальный цифровой сервис «Жалоба на решение контрольного органа».</a:t>
            </a:r>
          </a:p>
          <a:p>
            <a:pPr indent="342900" algn="just">
              <a:lnSpc>
                <a:spcPct val="107000"/>
              </a:lnSpc>
              <a:spcAft>
                <a:spcPts val="0"/>
              </a:spcAft>
            </a:pPr>
            <a:r>
              <a:rPr lang="ru-RU" sz="1150"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При подаче жалобы ИП она должна быть подписана простой электронной подписью либо усиленной квалифицированной электронной подписью. При подаче жалобы организацией она должна быть подписана усиленной квалифицированной электронной подписью.</a:t>
            </a:r>
          </a:p>
          <a:p>
            <a:pPr indent="342900" algn="just">
              <a:lnSpc>
                <a:spcPct val="107000"/>
              </a:lnSpc>
              <a:spcAft>
                <a:spcPts val="0"/>
              </a:spcAft>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 жалобе может быть приложена позиция </a:t>
            </a:r>
            <a:r>
              <a:rPr lang="ru-RU" sz="115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уполномоченного по защите прав предпринимателей в субъекте Российской Федерации</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относящаяся к предмету жалобы. Ответ на позицию Уполномоченного направляется уполномоченным органом лицу, подавшему жалобу, в течение одного рабочего дня с момента принятия решения по жалобе.</a:t>
            </a:r>
            <a:endPar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775183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2495" y="181442"/>
            <a:ext cx="3238543"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717513" y="181442"/>
            <a:ext cx="3240000"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7233988" y="181442"/>
            <a:ext cx="3240000" cy="72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7233988" y="181442"/>
            <a:ext cx="3240000" cy="7909025"/>
          </a:xfrm>
          <a:prstGeom prst="rect">
            <a:avLst/>
          </a:prstGeom>
        </p:spPr>
        <p:txBody>
          <a:bodyPr wrap="square">
            <a:spAutoFit/>
          </a:bodyPr>
          <a:lstStyle/>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КНМ без взаимодействия проводятся должностными лицами контрольных (надзорных) органов на основании заданий уполномоченных должностных лиц контрольного (надзорного) органа, включая задания, содержащиеся в планах работы контрольного (надзорного) органа</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p>
          <a:p>
            <a:pPr lvl="0" indent="342900" algn="just">
              <a:lnSpc>
                <a:spcPct val="107000"/>
              </a:lnSpc>
            </a:pPr>
            <a:endParaRPr lang="en-US"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lvl="0" indent="342900" algn="just">
              <a:lnSpc>
                <a:spcPct val="107000"/>
              </a:lnSpc>
            </a:pPr>
            <a:r>
              <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Требования к проведению </a:t>
            </a:r>
            <a:r>
              <a:rPr lang="ru-RU" sz="1150" b="1"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проверок:</a:t>
            </a:r>
          </a:p>
          <a:p>
            <a:pPr lvl="0" indent="342900" algn="just">
              <a:lnSpc>
                <a:spcPct val="107000"/>
              </a:lnSpc>
            </a:pPr>
            <a:endPar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Контрольные (надзорные) мероприятия, за исключением тех, что проводятся без взаимодействия, могут проводиться на плановой и внеплановой основе только путем совершения инспектором и лицами, привлекаемыми, следующих действий: 1) осмотр; 2) досмотр; 3) опрос; 4) получение письменных объяснений; 5) истребование документов; 6) отбор проб (образцов); 7) инструментальное обследование; 8) испытание; 9) экспертиза; 10) эксперимент.</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Положением о виде контроля устанавливаются контрольные (надзорные) действия, совершаемые в рамках конкретного вида КНМ</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Срок проведения документарной проверки не может превышать </a:t>
            </a:r>
            <a:r>
              <a:rPr lang="ru-RU" sz="1150"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10 рабочих дней.</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Срок проведения выездной проверки не может превышать </a:t>
            </a:r>
            <a:r>
              <a:rPr lang="ru-RU" sz="1150"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10 рабочих дней</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В отношении одного субъекта малого предпринимательства – не более 50 часов для малого предприятия и 15 часов для </a:t>
            </a:r>
            <a:r>
              <a:rPr lang="ru-RU" sz="1150" dirty="0" err="1">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микропредприятия</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(в случае наступления события, указанного в программе проверок – не более 40 часов).</a:t>
            </a:r>
          </a:p>
          <a:p>
            <a:pPr lvl="0" indent="342900" algn="just">
              <a:lnSpc>
                <a:spcPct val="107000"/>
              </a:lnSpc>
            </a:pPr>
            <a:endParaRPr lang="ru-RU" sz="1200" b="1" dirty="0">
              <a:solidFill>
                <a:srgbClr val="00793C"/>
              </a:solidFill>
              <a:latin typeface="Franklin Gothic Demi" panose="020B0703020102020204" pitchFamily="34" charset="0"/>
              <a:ea typeface="Times New Roman" panose="02020603050405020304" pitchFamily="18" charset="0"/>
              <a:cs typeface="Calibri" panose="020F0502020204030204" pitchFamily="34" charset="0"/>
            </a:endParaRPr>
          </a:p>
          <a:p>
            <a:pPr lvl="0" indent="342900" algn="just">
              <a:lnSpc>
                <a:spcPct val="107000"/>
              </a:lnSpc>
            </a:pPr>
            <a:endParaRPr lang="en-US" sz="1200" b="1" dirty="0" smtClean="0">
              <a:solidFill>
                <a:srgbClr val="00793C"/>
              </a:solidFill>
              <a:latin typeface="Franklin Gothic Demi" panose="020B0703020102020204" pitchFamily="34" charset="0"/>
              <a:ea typeface="Times New Roman" panose="02020603050405020304" pitchFamily="18" charset="0"/>
              <a:cs typeface="Calibri" panose="020F0502020204030204" pitchFamily="34" charset="0"/>
            </a:endParaRPr>
          </a:p>
          <a:p>
            <a:pPr lvl="0" indent="342900" algn="just">
              <a:lnSpc>
                <a:spcPct val="107000"/>
              </a:lnSpc>
            </a:pPr>
            <a:endParaRPr lang="ru-RU" sz="1200" b="1" dirty="0">
              <a:solidFill>
                <a:srgbClr val="00793C"/>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ts val="1700"/>
              </a:lnSpc>
              <a:spcAft>
                <a:spcPts val="800"/>
              </a:spcAft>
            </a:pPr>
            <a:endParaRPr lang="ru-RU" sz="1300" dirty="0">
              <a:effectLst/>
              <a:latin typeface="Franklin Gothic Demi" panose="020B070302010202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3797087" y="191381"/>
            <a:ext cx="3080852" cy="7298216"/>
          </a:xfrm>
          <a:prstGeom prst="rect">
            <a:avLst/>
          </a:prstGeom>
        </p:spPr>
        <p:txBody>
          <a:bodyPr wrap="square">
            <a:spAutoFit/>
          </a:bodyPr>
          <a:lstStyle/>
          <a:p>
            <a:pPr lvl="0" indent="342900" algn="just">
              <a:lnSpc>
                <a:spcPct val="107000"/>
              </a:lnSpc>
            </a:pPr>
            <a:r>
              <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Основанием для проведения КНМ может быть</a:t>
            </a:r>
            <a:r>
              <a:rPr lang="ru-RU" sz="1150" b="1"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p>
          <a:p>
            <a:pPr lvl="0" indent="342900" algn="just">
              <a:lnSpc>
                <a:spcPct val="107000"/>
              </a:lnSpc>
            </a:pPr>
            <a:endParaRPr lang="ru-RU" sz="1150" b="1"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 наличие у контрольного (надзорного) органа сведений о причинении вреда (ущерба) или об угрозе причинения вреда (ущерба) охраняемым законом ценностям либо выявление соответствия объекта контроля параметрам, утвержденным индикаторами риска нарушения обязательных требований, или отклонения объекта контроля от таких параметров;</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 наступление сроков проведения КНМ, включенных в план проведения;</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3) поручение Президента, Правительства РФ о проведении КНМ в отношении конкретных контролируемых лиц;</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4) требование прокурора о проведении КНМ в рамках надзора за исполнением законов, соблюдением прав и свобод человека и гражданина по поступившим в органы прокуратуры материалам и обращениям;</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5) истечение срока исполнения решения контрольного (надзорного) органа об устранении выявленного нарушения обязательных требований - в случаях, установленных частью 1 </a:t>
            </a: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15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статьи </a:t>
            </a: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95 248-ФЗ;</a:t>
            </a:r>
          </a:p>
          <a:p>
            <a:pPr lvl="0" indent="342900" algn="just">
              <a:lnSpc>
                <a:spcPct val="107000"/>
              </a:lnSpc>
            </a:pPr>
            <a:r>
              <a:rPr lang="ru-RU" sz="115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6) наступление события, указанного в программе проверок, если законом о виде контроля установлено, что КНМ проводятся на основании программы проверок.</a:t>
            </a:r>
          </a:p>
          <a:p>
            <a:pPr indent="342900" algn="just">
              <a:spcAft>
                <a:spcPts val="800"/>
              </a:spcAft>
            </a:pPr>
            <a:endParaRPr lang="ru-RU" sz="1300" dirty="0">
              <a:effectLst/>
              <a:latin typeface="Franklin Gothic Demi" panose="020B0703020102020204" pitchFamily="34" charset="0"/>
              <a:ea typeface="Calibri" panose="020F0502020204030204" pitchFamily="34" charset="0"/>
              <a:cs typeface="Times New Roman" panose="02020603050405020304" pitchFamily="18" charset="0"/>
            </a:endParaRPr>
          </a:p>
        </p:txBody>
      </p:sp>
      <p:sp>
        <p:nvSpPr>
          <p:cNvPr id="9" name="Прямоугольник 8"/>
          <p:cNvSpPr/>
          <p:nvPr/>
        </p:nvSpPr>
        <p:spPr>
          <a:xfrm>
            <a:off x="282128" y="271248"/>
            <a:ext cx="3079275" cy="6416115"/>
          </a:xfrm>
          <a:prstGeom prst="rect">
            <a:avLst/>
          </a:prstGeom>
        </p:spPr>
        <p:txBody>
          <a:bodyPr wrap="square">
            <a:spAutoFit/>
          </a:bodyPr>
          <a:lstStyle/>
          <a:p>
            <a:pPr indent="342900" algn="just">
              <a:lnSpc>
                <a:spcPct val="107000"/>
              </a:lnSpc>
            </a:pP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Проверки субъектов предпринимательской деятельности проводятся органами государственного контроля (надзора), муниципального контроля </a:t>
            </a:r>
            <a:r>
              <a:rPr lang="ru-RU" sz="1200" i="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 </a:t>
            </a:r>
            <a:r>
              <a:rPr lang="ru-RU" sz="1200" i="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соответствии с </a:t>
            </a:r>
            <a:r>
              <a:rPr lang="ru-RU" sz="1200"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Федеральным законом от 31.07.2020 </a:t>
            </a:r>
            <a:r>
              <a:rPr lang="ru-RU" sz="1200"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t>
            </a:r>
            <a:r>
              <a:rPr lang="ru-RU" sz="1200" i="1" u="sng"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248-ФЗ «О государственном контроле (надзоре) и муниципальном контроле в Российской Федерации</a:t>
            </a:r>
            <a:r>
              <a:rPr lang="ru-RU" sz="1200" i="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p>
          <a:p>
            <a:pPr indent="342900" algn="just">
              <a:lnSpc>
                <a:spcPct val="107000"/>
              </a:lnSpc>
            </a:pPr>
            <a:endParaRPr lang="ru-RU" sz="1200" i="1" u="sng" dirty="0">
              <a:solidFill>
                <a:srgbClr val="00793C"/>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ct val="107000"/>
              </a:lnSpc>
            </a:pPr>
            <a:r>
              <a:rPr lang="ru-RU" sz="1200" b="1" u="sng"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Видами</a:t>
            </a:r>
            <a:r>
              <a:rPr lang="ru-RU" sz="120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t>
            </a:r>
            <a:r>
              <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контрольных (надзорных) </a:t>
            </a:r>
            <a:r>
              <a:rPr lang="ru-RU" sz="120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мероприятий являются:</a:t>
            </a:r>
          </a:p>
          <a:p>
            <a:pPr indent="342900" algn="just">
              <a:lnSpc>
                <a:spcPct val="107000"/>
              </a:lnSpc>
            </a:pPr>
            <a:endPar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a:p>
            <a:pPr indent="342900" algn="just">
              <a:lnSpc>
                <a:spcPct val="107000"/>
              </a:lnSpc>
            </a:pPr>
            <a:r>
              <a:rPr lang="en-US"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I) </a:t>
            </a:r>
            <a:r>
              <a:rPr lang="ru-RU" sz="120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Взаимодействие </a:t>
            </a:r>
            <a:r>
              <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с контролируемым лицом осуществляется при проведении следующих контрольных (надзорных) мероприятий </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(далее-КНМ):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контрольная закупка;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мониторинговая закупка;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3</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выборочный контроль;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4</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инспекционный визит;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5</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рейдовый осмотр;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6</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документарная проверка;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7</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выездная проверка.</a:t>
            </a:r>
          </a:p>
          <a:p>
            <a:pPr indent="342900" algn="just">
              <a:lnSpc>
                <a:spcPct val="107000"/>
              </a:lnSpc>
            </a:pPr>
            <a:r>
              <a:rPr lang="en-US"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II) </a:t>
            </a:r>
            <a:r>
              <a:rPr lang="ru-RU" sz="1200" b="1"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Без </a:t>
            </a:r>
            <a:r>
              <a:rPr lang="ru-RU" sz="1200" b="1"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взаимодействия с контролируемым лицом проводятся следующие КНМ </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(далее – КНМ без взаимодействия):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1</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наблюдение за соблюдением обязательных требований; </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a:r>
            <a:b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b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2</a:t>
            </a:r>
            <a:r>
              <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 выездное обследование</a:t>
            </a:r>
            <a:r>
              <a:rPr lang="ru-RU" sz="1200" dirty="0" smtClean="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rPr>
              <a:t>.</a:t>
            </a:r>
            <a:endParaRPr lang="ru-RU" sz="1200" dirty="0">
              <a:solidFill>
                <a:schemeClr val="accent6">
                  <a:lumMod val="50000"/>
                </a:schemeClr>
              </a:solidFill>
              <a:latin typeface="Franklin Gothic Demi" panose="020B070302010202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87747150"/>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TotalTime>
  <Words>763</Words>
  <Application>Microsoft Office PowerPoint</Application>
  <PresentationFormat>Произвольный</PresentationFormat>
  <Paragraphs>54</Paragraphs>
  <Slides>2</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U96</dc:creator>
  <cp:lastModifiedBy>1</cp:lastModifiedBy>
  <cp:revision>12</cp:revision>
  <dcterms:created xsi:type="dcterms:W3CDTF">2021-09-15T05:46:34Z</dcterms:created>
  <dcterms:modified xsi:type="dcterms:W3CDTF">2021-12-24T07:33:46Z</dcterms:modified>
</cp:coreProperties>
</file>